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7" r:id="rId3"/>
    <p:sldId id="268" r:id="rId4"/>
    <p:sldId id="269" r:id="rId5"/>
    <p:sldId id="270" r:id="rId6"/>
    <p:sldId id="259" r:id="rId7"/>
    <p:sldId id="258" r:id="rId8"/>
    <p:sldId id="257" r:id="rId9"/>
    <p:sldId id="256" r:id="rId10"/>
    <p:sldId id="261" r:id="rId11"/>
    <p:sldId id="266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77B1D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4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798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781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440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037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231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082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485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324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934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736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267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D0EC-EF59-4F68-B5EE-66B1034EB1BB}" type="datetimeFigureOut">
              <a:rPr lang="es-CO" smtClean="0"/>
              <a:t>30/07/2025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A9179-5E97-4E66-A929-46D6C24504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84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audio" Target="../media/audio1.wav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7.png"/><Relationship Id="rId18" Type="http://schemas.microsoft.com/office/2007/relationships/hdphoto" Target="../media/hdphoto17.wdp"/><Relationship Id="rId3" Type="http://schemas.openxmlformats.org/officeDocument/2006/relationships/image" Target="../media/image52.png"/><Relationship Id="rId21" Type="http://schemas.openxmlformats.org/officeDocument/2006/relationships/image" Target="../media/image62.png"/><Relationship Id="rId7" Type="http://schemas.openxmlformats.org/officeDocument/2006/relationships/image" Target="../media/image54.png"/><Relationship Id="rId12" Type="http://schemas.microsoft.com/office/2007/relationships/hdphoto" Target="../media/hdphoto14.wdp"/><Relationship Id="rId17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microsoft.com/office/2007/relationships/hdphoto" Target="../media/hdphoto16.wdp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microsoft.com/office/2007/relationships/hdphoto" Target="../media/hdphoto13.wdp"/><Relationship Id="rId19" Type="http://schemas.openxmlformats.org/officeDocument/2006/relationships/image" Target="../media/image60.png"/><Relationship Id="rId4" Type="http://schemas.microsoft.com/office/2007/relationships/hdphoto" Target="../media/hdphoto10.wdp"/><Relationship Id="rId9" Type="http://schemas.openxmlformats.org/officeDocument/2006/relationships/image" Target="../media/image55.png"/><Relationship Id="rId14" Type="http://schemas.microsoft.com/office/2007/relationships/hdphoto" Target="../media/hdphoto1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5.jpeg"/><Relationship Id="rId10" Type="http://schemas.microsoft.com/office/2007/relationships/hdphoto" Target="../media/hdphoto4.wdp"/><Relationship Id="rId19" Type="http://schemas.openxmlformats.org/officeDocument/2006/relationships/image" Target="../media/image28.jpe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6.wdp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openxmlformats.org/officeDocument/2006/relationships/image" Target="../media/image35.png"/><Relationship Id="rId7" Type="http://schemas.microsoft.com/office/2007/relationships/hdphoto" Target="../media/hdphoto3.wdp"/><Relationship Id="rId12" Type="http://schemas.openxmlformats.org/officeDocument/2006/relationships/image" Target="../media/image30.png"/><Relationship Id="rId17" Type="http://schemas.openxmlformats.org/officeDocument/2006/relationships/image" Target="../media/image33.jpeg"/><Relationship Id="rId2" Type="http://schemas.openxmlformats.org/officeDocument/2006/relationships/image" Target="../media/image1.png"/><Relationship Id="rId16" Type="http://schemas.openxmlformats.org/officeDocument/2006/relationships/image" Target="../media/image32.jpe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22.png"/><Relationship Id="rId19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microsoft.com/office/2007/relationships/hdphoto" Target="../media/hdphoto4.wdp"/><Relationship Id="rId14" Type="http://schemas.openxmlformats.org/officeDocument/2006/relationships/image" Target="../media/image31.png"/><Relationship Id="rId2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32" y="1223880"/>
            <a:ext cx="4362994" cy="43629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5748"/>
            <a:ext cx="12191999" cy="254225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058" y="0"/>
            <a:ext cx="12193057" cy="25422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17" y="445242"/>
            <a:ext cx="1458624" cy="186942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458200" y="2284418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Logo animado de la fundación </a:t>
            </a:r>
            <a:endParaRPr lang="es-CO" dirty="0"/>
          </a:p>
        </p:txBody>
      </p:sp>
      <p:sp>
        <p:nvSpPr>
          <p:cNvPr id="14" name="Flecha derecha 13"/>
          <p:cNvSpPr/>
          <p:nvPr/>
        </p:nvSpPr>
        <p:spPr>
          <a:xfrm>
            <a:off x="323850" y="1004426"/>
            <a:ext cx="1085850" cy="304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0574802" y="5878980"/>
            <a:ext cx="1085182" cy="304826"/>
          </a:xfrm>
          <a:prstGeom prst="rect">
            <a:avLst/>
          </a:prstGeom>
        </p:spPr>
      </p:pic>
      <p:sp>
        <p:nvSpPr>
          <p:cNvPr id="16" name="Flecha abajo 15"/>
          <p:cNvSpPr/>
          <p:nvPr/>
        </p:nvSpPr>
        <p:spPr>
          <a:xfrm rot="5400000" flipH="1">
            <a:off x="8128107" y="2248529"/>
            <a:ext cx="219075" cy="44111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Botón de acción: Sonido 16">
            <a:hlinkClick r:id="" action="ppaction://noaction" highlightClick="1">
              <a:snd r:embed="rId7" name="applause.wav"/>
            </a:hlinkClick>
          </p:cNvPr>
          <p:cNvSpPr/>
          <p:nvPr/>
        </p:nvSpPr>
        <p:spPr>
          <a:xfrm>
            <a:off x="8383360" y="3240103"/>
            <a:ext cx="609056" cy="674193"/>
          </a:xfrm>
          <a:prstGeom prst="actionButtonSou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/>
          <p:cNvSpPr txBox="1"/>
          <p:nvPr/>
        </p:nvSpPr>
        <p:spPr>
          <a:xfrm>
            <a:off x="8992416" y="3296373"/>
            <a:ext cx="2802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IDENTIFICACION </a:t>
            </a:r>
          </a:p>
          <a:p>
            <a:r>
              <a:rPr lang="es-CO" dirty="0" smtClean="0"/>
              <a:t>SONORA DE LA FUNDACION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53130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97" y="2080037"/>
            <a:ext cx="7788393" cy="2936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490" y="3548087"/>
            <a:ext cx="8206405" cy="18751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490" y="1573037"/>
            <a:ext cx="8206405" cy="18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3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844" y="375034"/>
            <a:ext cx="6992718" cy="6986622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2003781" y="3161489"/>
            <a:ext cx="1201092" cy="696123"/>
            <a:chOff x="2016775" y="3128966"/>
            <a:chExt cx="1201092" cy="696123"/>
          </a:xfrm>
        </p:grpSpPr>
        <p:sp>
          <p:nvSpPr>
            <p:cNvPr id="9" name="Rectángulo redondeado 8"/>
            <p:cNvSpPr/>
            <p:nvPr/>
          </p:nvSpPr>
          <p:spPr>
            <a:xfrm>
              <a:off x="2016775" y="3128966"/>
              <a:ext cx="1178529" cy="661305"/>
            </a:xfrm>
            <a:prstGeom prst="roundRect">
              <a:avLst/>
            </a:prstGeom>
            <a:solidFill>
              <a:srgbClr val="92D05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039339" y="3178758"/>
              <a:ext cx="1178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/>
                <a:t>Asamblea </a:t>
              </a:r>
            </a:p>
            <a:p>
              <a:pPr algn="ctr"/>
              <a:r>
                <a:rPr lang="es-CO" b="1" dirty="0" smtClean="0"/>
                <a:t>General</a:t>
              </a:r>
              <a:endParaRPr lang="es-CO" b="1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3643567" y="2205555"/>
            <a:ext cx="1012838" cy="712854"/>
            <a:chOff x="3760475" y="1911652"/>
            <a:chExt cx="1012838" cy="712854"/>
          </a:xfrm>
        </p:grpSpPr>
        <p:sp>
          <p:nvSpPr>
            <p:cNvPr id="12" name="Rectángulo redondeado 11"/>
            <p:cNvSpPr/>
            <p:nvPr/>
          </p:nvSpPr>
          <p:spPr>
            <a:xfrm>
              <a:off x="3760475" y="1911652"/>
              <a:ext cx="966651" cy="674793"/>
            </a:xfrm>
            <a:prstGeom prst="roundRect">
              <a:avLst/>
            </a:prstGeom>
            <a:solidFill>
              <a:srgbClr val="99FF33"/>
            </a:solidFill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33376" y="1978175"/>
              <a:ext cx="9399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/>
                <a:t>Revisor </a:t>
              </a:r>
            </a:p>
            <a:p>
              <a:pPr algn="ctr"/>
              <a:r>
                <a:rPr lang="es-CO" b="1" dirty="0" smtClean="0"/>
                <a:t>Fiscal</a:t>
              </a:r>
              <a:endParaRPr lang="es-CO" b="1" dirty="0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155469" y="1426030"/>
            <a:ext cx="1149817" cy="646331"/>
            <a:chOff x="5185669" y="1423911"/>
            <a:chExt cx="1149817" cy="646331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669" y="1494310"/>
              <a:ext cx="1149817" cy="556560"/>
            </a:xfrm>
            <a:prstGeom prst="rect">
              <a:avLst/>
            </a:prstGeom>
          </p:spPr>
        </p:pic>
        <p:sp>
          <p:nvSpPr>
            <p:cNvPr id="16" name="CuadroTexto 15"/>
            <p:cNvSpPr txBox="1"/>
            <p:nvPr/>
          </p:nvSpPr>
          <p:spPr>
            <a:xfrm>
              <a:off x="5244025" y="1423911"/>
              <a:ext cx="1033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 dirty="0" smtClean="0"/>
                <a:t>Junta </a:t>
              </a:r>
            </a:p>
            <a:p>
              <a:pPr algn="ctr"/>
              <a:r>
                <a:rPr lang="es-CO" b="1" dirty="0" smtClean="0"/>
                <a:t>Directiva</a:t>
              </a:r>
              <a:endParaRPr lang="es-CO" b="1" dirty="0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5108018" y="3222014"/>
            <a:ext cx="1612456" cy="646332"/>
            <a:chOff x="4958162" y="3186386"/>
            <a:chExt cx="1612456" cy="646332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8162" y="3186386"/>
              <a:ext cx="1612456" cy="646331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4958162" y="3186387"/>
              <a:ext cx="15784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 dirty="0" smtClean="0"/>
                <a:t>Representante</a:t>
              </a:r>
            </a:p>
            <a:p>
              <a:pPr algn="ctr"/>
              <a:r>
                <a:rPr lang="es-CO" b="1" dirty="0" smtClean="0"/>
                <a:t>Legal</a:t>
              </a:r>
              <a:endParaRPr lang="es-CO" b="1" dirty="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5064877" y="4949556"/>
            <a:ext cx="1578445" cy="657252"/>
            <a:chOff x="4958162" y="4934019"/>
            <a:chExt cx="1578445" cy="657252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8162" y="4934019"/>
              <a:ext cx="1578445" cy="654491"/>
            </a:xfrm>
            <a:prstGeom prst="rect">
              <a:avLst/>
            </a:prstGeom>
          </p:spPr>
        </p:pic>
        <p:sp>
          <p:nvSpPr>
            <p:cNvPr id="22" name="CuadroTexto 21"/>
            <p:cNvSpPr txBox="1"/>
            <p:nvPr/>
          </p:nvSpPr>
          <p:spPr>
            <a:xfrm>
              <a:off x="4958162" y="4944940"/>
              <a:ext cx="1578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 smtClean="0"/>
                <a:t>Representante </a:t>
              </a:r>
            </a:p>
            <a:p>
              <a:pPr algn="ctr"/>
              <a:r>
                <a:rPr lang="es-CO" b="1" dirty="0" smtClean="0"/>
                <a:t>Legal Alt.</a:t>
              </a:r>
              <a:endParaRPr lang="es-CO" b="1" dirty="0"/>
            </a:p>
          </p:txBody>
        </p:sp>
      </p:grpSp>
      <p:pic>
        <p:nvPicPr>
          <p:cNvPr id="24" name="Imagen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191" y="653976"/>
            <a:ext cx="1448362" cy="41394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7395192" y="676284"/>
            <a:ext cx="144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 dirty="0" smtClean="0"/>
              <a:t>CONTADOR</a:t>
            </a:r>
            <a:endParaRPr lang="es-CO" b="1" dirty="0"/>
          </a:p>
        </p:txBody>
      </p:sp>
      <p:grpSp>
        <p:nvGrpSpPr>
          <p:cNvPr id="32" name="Grupo 31"/>
          <p:cNvGrpSpPr/>
          <p:nvPr/>
        </p:nvGrpSpPr>
        <p:grpSpPr>
          <a:xfrm>
            <a:off x="7457608" y="3364801"/>
            <a:ext cx="1385945" cy="457993"/>
            <a:chOff x="6774921" y="6018178"/>
            <a:chExt cx="1146019" cy="756409"/>
          </a:xfrm>
        </p:grpSpPr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0010" y="6018178"/>
              <a:ext cx="1140930" cy="756409"/>
            </a:xfrm>
            <a:prstGeom prst="rect">
              <a:avLst/>
            </a:prstGeom>
          </p:spPr>
        </p:pic>
        <p:sp>
          <p:nvSpPr>
            <p:cNvPr id="34" name="CuadroTexto 33"/>
            <p:cNvSpPr txBox="1"/>
            <p:nvPr/>
          </p:nvSpPr>
          <p:spPr>
            <a:xfrm>
              <a:off x="6774921" y="6122559"/>
              <a:ext cx="1146019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 dirty="0" smtClean="0"/>
                <a:t>DIRECTOR</a:t>
              </a:r>
              <a:endParaRPr lang="es-CO" b="1" dirty="0"/>
            </a:p>
          </p:txBody>
        </p:sp>
      </p:grpSp>
      <p:cxnSp>
        <p:nvCxnSpPr>
          <p:cNvPr id="58" name="Conector curvado 57"/>
          <p:cNvCxnSpPr>
            <a:stCxn id="10" idx="3"/>
            <a:endCxn id="19" idx="1"/>
          </p:cNvCxnSpPr>
          <p:nvPr/>
        </p:nvCxnSpPr>
        <p:spPr>
          <a:xfrm>
            <a:off x="3204873" y="3534447"/>
            <a:ext cx="1903145" cy="10734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curvado 58"/>
          <p:cNvCxnSpPr>
            <a:stCxn id="13" idx="2"/>
          </p:cNvCxnSpPr>
          <p:nvPr/>
        </p:nvCxnSpPr>
        <p:spPr>
          <a:xfrm rot="5400000">
            <a:off x="3873052" y="3231794"/>
            <a:ext cx="626770" cy="1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r 59"/>
          <p:cNvCxnSpPr>
            <a:stCxn id="15" idx="1"/>
            <a:endCxn id="22" idx="1"/>
          </p:cNvCxnSpPr>
          <p:nvPr/>
        </p:nvCxnSpPr>
        <p:spPr>
          <a:xfrm rot="10800000" flipV="1">
            <a:off x="5064877" y="1774709"/>
            <a:ext cx="90592" cy="3508934"/>
          </a:xfrm>
          <a:prstGeom prst="bentConnector3">
            <a:avLst>
              <a:gd name="adj1" fmla="val 35234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angular 60"/>
          <p:cNvCxnSpPr>
            <a:stCxn id="25" idx="1"/>
            <a:endCxn id="34" idx="1"/>
          </p:cNvCxnSpPr>
          <p:nvPr/>
        </p:nvCxnSpPr>
        <p:spPr>
          <a:xfrm rot="10800000" flipH="1" flipV="1">
            <a:off x="7395192" y="860950"/>
            <a:ext cx="62416" cy="2678864"/>
          </a:xfrm>
          <a:prstGeom prst="bentConnector3">
            <a:avLst>
              <a:gd name="adj1" fmla="val -366252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/>
          <p:nvPr/>
        </p:nvCxnSpPr>
        <p:spPr>
          <a:xfrm>
            <a:off x="6720474" y="3539814"/>
            <a:ext cx="4839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1055111" y="798471"/>
            <a:ext cx="4980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ESTRUCTURA ORGANIZACIONAL 2023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1069549" y="231128"/>
            <a:ext cx="4144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FUNDACIÓN VEN Y REVIVE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653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n 5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8" y="506061"/>
            <a:ext cx="6988629" cy="6988629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2003781" y="3161489"/>
            <a:ext cx="1178529" cy="661305"/>
          </a:xfrm>
          <a:prstGeom prst="roundRect">
            <a:avLst/>
          </a:prstGeom>
          <a:solidFill>
            <a:srgbClr val="99FF33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/>
          <p:cNvSpPr txBox="1"/>
          <p:nvPr/>
        </p:nvSpPr>
        <p:spPr>
          <a:xfrm>
            <a:off x="2002366" y="3198039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Asamblea </a:t>
            </a:r>
          </a:p>
          <a:p>
            <a:pPr algn="ctr"/>
            <a:r>
              <a:rPr lang="es-CO" b="1" dirty="0" smtClean="0"/>
              <a:t>General</a:t>
            </a:r>
            <a:endParaRPr lang="es-CO" b="1" dirty="0"/>
          </a:p>
        </p:txBody>
      </p:sp>
      <p:grpSp>
        <p:nvGrpSpPr>
          <p:cNvPr id="38" name="Grupo 37"/>
          <p:cNvGrpSpPr/>
          <p:nvPr/>
        </p:nvGrpSpPr>
        <p:grpSpPr>
          <a:xfrm>
            <a:off x="3643567" y="2205555"/>
            <a:ext cx="1012838" cy="712854"/>
            <a:chOff x="3760475" y="1911652"/>
            <a:chExt cx="1012838" cy="712854"/>
          </a:xfrm>
        </p:grpSpPr>
        <p:sp>
          <p:nvSpPr>
            <p:cNvPr id="12" name="Rectángulo redondeado 11"/>
            <p:cNvSpPr/>
            <p:nvPr/>
          </p:nvSpPr>
          <p:spPr>
            <a:xfrm>
              <a:off x="3760475" y="1911652"/>
              <a:ext cx="966651" cy="674793"/>
            </a:xfrm>
            <a:prstGeom prst="roundRect">
              <a:avLst/>
            </a:prstGeom>
            <a:solidFill>
              <a:srgbClr val="99FF33"/>
            </a:solidFill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3833376" y="1978175"/>
              <a:ext cx="9399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/>
                <a:t>Revisor </a:t>
              </a:r>
            </a:p>
            <a:p>
              <a:pPr algn="ctr"/>
              <a:r>
                <a:rPr lang="es-CO" b="1" dirty="0" smtClean="0"/>
                <a:t>Fiscal</a:t>
              </a:r>
              <a:endParaRPr lang="es-CO" b="1" dirty="0"/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5155469" y="1426030"/>
            <a:ext cx="1149817" cy="646331"/>
            <a:chOff x="5185669" y="1423911"/>
            <a:chExt cx="1149817" cy="646331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5669" y="1494310"/>
              <a:ext cx="1149817" cy="556560"/>
            </a:xfrm>
            <a:prstGeom prst="rect">
              <a:avLst/>
            </a:prstGeom>
          </p:spPr>
        </p:pic>
        <p:sp>
          <p:nvSpPr>
            <p:cNvPr id="26" name="CuadroTexto 25"/>
            <p:cNvSpPr txBox="1"/>
            <p:nvPr/>
          </p:nvSpPr>
          <p:spPr>
            <a:xfrm>
              <a:off x="5244025" y="1423911"/>
              <a:ext cx="1033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 dirty="0" smtClean="0"/>
                <a:t>Junta </a:t>
              </a:r>
            </a:p>
            <a:p>
              <a:pPr algn="ctr"/>
              <a:r>
                <a:rPr lang="es-CO" b="1" dirty="0" smtClean="0"/>
                <a:t>Directiva</a:t>
              </a:r>
              <a:endParaRPr lang="es-CO" b="1" dirty="0"/>
            </a:p>
          </p:txBody>
        </p:sp>
      </p:grpSp>
      <p:grpSp>
        <p:nvGrpSpPr>
          <p:cNvPr id="39" name="Grupo 38"/>
          <p:cNvGrpSpPr/>
          <p:nvPr/>
        </p:nvGrpSpPr>
        <p:grpSpPr>
          <a:xfrm>
            <a:off x="5064876" y="4912245"/>
            <a:ext cx="1625504" cy="646332"/>
            <a:chOff x="4945114" y="3186386"/>
            <a:chExt cx="1625504" cy="646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8162" y="3186386"/>
              <a:ext cx="1612456" cy="646331"/>
            </a:xfrm>
            <a:prstGeom prst="rect">
              <a:avLst/>
            </a:prstGeom>
          </p:spPr>
        </p:pic>
        <p:sp>
          <p:nvSpPr>
            <p:cNvPr id="27" name="CuadroTexto 26"/>
            <p:cNvSpPr txBox="1"/>
            <p:nvPr/>
          </p:nvSpPr>
          <p:spPr>
            <a:xfrm>
              <a:off x="4945114" y="3186387"/>
              <a:ext cx="16045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 dirty="0" smtClean="0"/>
                <a:t>Representante</a:t>
              </a:r>
            </a:p>
            <a:p>
              <a:pPr algn="ctr"/>
              <a:r>
                <a:rPr lang="es-CO" b="1" dirty="0" smtClean="0"/>
                <a:t>Legal y Alterno</a:t>
              </a:r>
              <a:endParaRPr lang="es-CO" b="1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8573829" y="651754"/>
            <a:ext cx="1178512" cy="646331"/>
            <a:chOff x="6726857" y="686079"/>
            <a:chExt cx="1178512" cy="646331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6857" y="700565"/>
              <a:ext cx="1165449" cy="631845"/>
            </a:xfrm>
            <a:prstGeom prst="rect">
              <a:avLst/>
            </a:prstGeom>
          </p:spPr>
        </p:pic>
        <p:sp>
          <p:nvSpPr>
            <p:cNvPr id="29" name="CuadroTexto 28"/>
            <p:cNvSpPr txBox="1"/>
            <p:nvPr/>
          </p:nvSpPr>
          <p:spPr>
            <a:xfrm>
              <a:off x="6739921" y="686079"/>
              <a:ext cx="1165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 dirty="0" smtClean="0"/>
                <a:t>División </a:t>
              </a:r>
            </a:p>
            <a:p>
              <a:pPr algn="ctr"/>
              <a:r>
                <a:rPr lang="es-CO" b="1" dirty="0" smtClean="0"/>
                <a:t>Financiera</a:t>
              </a:r>
              <a:endParaRPr lang="es-CO" b="1" dirty="0"/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8590278" y="2043861"/>
            <a:ext cx="1152385" cy="923330"/>
            <a:chOff x="6739921" y="2205636"/>
            <a:chExt cx="1152385" cy="923330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9921" y="2234817"/>
              <a:ext cx="1152385" cy="853444"/>
            </a:xfrm>
            <a:prstGeom prst="rect">
              <a:avLst/>
            </a:prstGeom>
          </p:spPr>
        </p:pic>
        <p:sp>
          <p:nvSpPr>
            <p:cNvPr id="30" name="CuadroTexto 29"/>
            <p:cNvSpPr txBox="1"/>
            <p:nvPr/>
          </p:nvSpPr>
          <p:spPr>
            <a:xfrm>
              <a:off x="6843922" y="2205636"/>
              <a:ext cx="10021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/>
                <a:t>División</a:t>
              </a:r>
            </a:p>
            <a:p>
              <a:r>
                <a:rPr lang="es-CO" b="1" dirty="0" smtClean="0"/>
                <a:t>Talento </a:t>
              </a:r>
            </a:p>
            <a:p>
              <a:r>
                <a:rPr lang="es-CO" b="1" dirty="0" smtClean="0"/>
                <a:t>Humano</a:t>
              </a:r>
              <a:endParaRPr lang="es-CO" b="1" dirty="0"/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8644658" y="3798264"/>
            <a:ext cx="1616533" cy="861774"/>
            <a:chOff x="10303122" y="1892275"/>
            <a:chExt cx="1616533" cy="861774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3122" y="1909054"/>
              <a:ext cx="1566169" cy="828217"/>
            </a:xfrm>
            <a:prstGeom prst="rect">
              <a:avLst/>
            </a:prstGeom>
          </p:spPr>
        </p:pic>
        <p:sp>
          <p:nvSpPr>
            <p:cNvPr id="31" name="CuadroTexto 30"/>
            <p:cNvSpPr txBox="1"/>
            <p:nvPr/>
          </p:nvSpPr>
          <p:spPr>
            <a:xfrm>
              <a:off x="10303122" y="1892275"/>
              <a:ext cx="161653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1600" b="1" dirty="0" smtClean="0"/>
                <a:t>División</a:t>
              </a:r>
            </a:p>
            <a:p>
              <a:pPr algn="ctr"/>
              <a:r>
                <a:rPr lang="es-CO" sz="1600" b="1" dirty="0" smtClean="0"/>
                <a:t>Comunicaciones </a:t>
              </a:r>
            </a:p>
            <a:p>
              <a:pPr algn="ctr"/>
              <a:r>
                <a:rPr lang="es-CO" sz="1600" b="1" dirty="0" smtClean="0"/>
                <a:t>y RRPP</a:t>
              </a:r>
              <a:endParaRPr lang="es-CO" sz="1600" b="1" dirty="0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8592640" y="5685227"/>
            <a:ext cx="1170461" cy="756409"/>
            <a:chOff x="6764439" y="5845909"/>
            <a:chExt cx="1170461" cy="756409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4439" y="5845909"/>
              <a:ext cx="1140930" cy="756409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6815042" y="5905009"/>
              <a:ext cx="11198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 dirty="0" smtClean="0"/>
                <a:t>División </a:t>
              </a:r>
            </a:p>
            <a:p>
              <a:pPr algn="ctr"/>
              <a:r>
                <a:rPr lang="es-CO" b="1" dirty="0" smtClean="0"/>
                <a:t>Proyectos</a:t>
              </a:r>
              <a:endParaRPr lang="es-CO" b="1" dirty="0"/>
            </a:p>
          </p:txBody>
        </p:sp>
      </p:grpSp>
      <p:cxnSp>
        <p:nvCxnSpPr>
          <p:cNvPr id="55" name="Conector curvado 54"/>
          <p:cNvCxnSpPr>
            <a:stCxn id="6" idx="3"/>
            <a:endCxn id="58" idx="1"/>
          </p:cNvCxnSpPr>
          <p:nvPr/>
        </p:nvCxnSpPr>
        <p:spPr>
          <a:xfrm>
            <a:off x="3180894" y="3521205"/>
            <a:ext cx="3363337" cy="2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curvado 56"/>
          <p:cNvCxnSpPr>
            <a:stCxn id="25" idx="2"/>
          </p:cNvCxnSpPr>
          <p:nvPr/>
        </p:nvCxnSpPr>
        <p:spPr>
          <a:xfrm rot="5400000">
            <a:off x="3873052" y="3231794"/>
            <a:ext cx="626770" cy="1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angular 64"/>
          <p:cNvCxnSpPr>
            <a:stCxn id="15" idx="1"/>
          </p:cNvCxnSpPr>
          <p:nvPr/>
        </p:nvCxnSpPr>
        <p:spPr>
          <a:xfrm rot="10800000" flipV="1">
            <a:off x="5064877" y="1774709"/>
            <a:ext cx="90592" cy="3508934"/>
          </a:xfrm>
          <a:prstGeom prst="bentConnector3">
            <a:avLst>
              <a:gd name="adj1" fmla="val 35234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angular 66"/>
          <p:cNvCxnSpPr>
            <a:stCxn id="29" idx="1"/>
            <a:endCxn id="32" idx="1"/>
          </p:cNvCxnSpPr>
          <p:nvPr/>
        </p:nvCxnSpPr>
        <p:spPr>
          <a:xfrm rot="10800000" flipH="1" flipV="1">
            <a:off x="8586893" y="974919"/>
            <a:ext cx="56350" cy="5092573"/>
          </a:xfrm>
          <a:prstGeom prst="bentConnector3">
            <a:avLst>
              <a:gd name="adj1" fmla="val -40567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31" idx="1"/>
          </p:cNvCxnSpPr>
          <p:nvPr/>
        </p:nvCxnSpPr>
        <p:spPr>
          <a:xfrm flipH="1" flipV="1">
            <a:off x="8339361" y="4224741"/>
            <a:ext cx="305297" cy="4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>
            <a:stCxn id="9" idx="1"/>
          </p:cNvCxnSpPr>
          <p:nvPr/>
        </p:nvCxnSpPr>
        <p:spPr>
          <a:xfrm flipH="1">
            <a:off x="8353869" y="2499764"/>
            <a:ext cx="236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/>
          <p:cNvSpPr txBox="1"/>
          <p:nvPr/>
        </p:nvSpPr>
        <p:spPr>
          <a:xfrm>
            <a:off x="1055111" y="798471"/>
            <a:ext cx="4359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ESTRUCTURA ORGANIZACIONAL </a:t>
            </a:r>
          </a:p>
          <a:p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PROPUESTA AL 2027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" name="CuadroTexto 101"/>
          <p:cNvSpPr txBox="1"/>
          <p:nvPr/>
        </p:nvSpPr>
        <p:spPr>
          <a:xfrm>
            <a:off x="1069549" y="231128"/>
            <a:ext cx="4144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FUNDACIÓN VEN Y REVIVE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231" y="3259056"/>
            <a:ext cx="1390008" cy="524301"/>
          </a:xfrm>
          <a:prstGeom prst="rect">
            <a:avLst/>
          </a:prstGeom>
        </p:spPr>
      </p:pic>
      <p:cxnSp>
        <p:nvCxnSpPr>
          <p:cNvPr id="61" name="Conector recto 60"/>
          <p:cNvCxnSpPr>
            <a:stCxn id="58" idx="3"/>
          </p:cNvCxnSpPr>
          <p:nvPr/>
        </p:nvCxnSpPr>
        <p:spPr>
          <a:xfrm flipV="1">
            <a:off x="7934239" y="3521206"/>
            <a:ext cx="38896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344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00" y="2716107"/>
            <a:ext cx="3338286" cy="3338286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954443" y="858158"/>
            <a:ext cx="2976711" cy="1987468"/>
            <a:chOff x="954443" y="858158"/>
            <a:chExt cx="2976711" cy="1987468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4443" y="858158"/>
              <a:ext cx="1483294" cy="198746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43601" y="858158"/>
              <a:ext cx="1487553" cy="1987468"/>
            </a:xfrm>
            <a:prstGeom prst="rect">
              <a:avLst/>
            </a:prstGeom>
          </p:spPr>
        </p:pic>
      </p:grpSp>
      <p:grpSp>
        <p:nvGrpSpPr>
          <p:cNvPr id="16" name="Grupo 15"/>
          <p:cNvGrpSpPr/>
          <p:nvPr/>
        </p:nvGrpSpPr>
        <p:grpSpPr>
          <a:xfrm>
            <a:off x="4571546" y="394006"/>
            <a:ext cx="5283654" cy="1676941"/>
            <a:chOff x="4571546" y="394006"/>
            <a:chExt cx="5283654" cy="1676941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10543" y="394006"/>
              <a:ext cx="2244657" cy="167694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546" y="394007"/>
              <a:ext cx="3038997" cy="1667022"/>
            </a:xfrm>
            <a:prstGeom prst="rect">
              <a:avLst/>
            </a:prstGeom>
          </p:spPr>
        </p:pic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1" y="3943838"/>
            <a:ext cx="3410858" cy="2532304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7320129" y="2484062"/>
            <a:ext cx="3806192" cy="4064654"/>
            <a:chOff x="7826804" y="396056"/>
            <a:chExt cx="3806192" cy="4064654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61600" y="2628524"/>
              <a:ext cx="1371396" cy="18321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121"/>
            <a:stretch/>
          </p:blipFill>
          <p:spPr>
            <a:xfrm>
              <a:off x="8804536" y="396056"/>
              <a:ext cx="2142762" cy="2232468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26804" y="2628525"/>
              <a:ext cx="2434796" cy="1832185"/>
            </a:xfrm>
            <a:prstGeom prst="rect">
              <a:avLst/>
            </a:prstGeom>
          </p:spPr>
        </p:pic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217251">
            <a:off x="2585240" y="3192991"/>
            <a:ext cx="2932430" cy="19752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9883913">
            <a:off x="6256284" y="1982525"/>
            <a:ext cx="2009523" cy="142272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653334">
            <a:off x="3419394" y="1761664"/>
            <a:ext cx="2349653" cy="158271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26193" y="5153195"/>
            <a:ext cx="2389839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36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309282" y="712694"/>
            <a:ext cx="5795680" cy="5903259"/>
            <a:chOff x="4356847" y="632012"/>
            <a:chExt cx="5795680" cy="5903259"/>
          </a:xfrm>
        </p:grpSpPr>
        <p:sp>
          <p:nvSpPr>
            <p:cNvPr id="6" name="Redondear rectángulo de esquina diagonal 5"/>
            <p:cNvSpPr/>
            <p:nvPr/>
          </p:nvSpPr>
          <p:spPr>
            <a:xfrm>
              <a:off x="4854388" y="632012"/>
              <a:ext cx="4773706" cy="5903259"/>
            </a:xfrm>
            <a:prstGeom prst="round2DiagRect">
              <a:avLst/>
            </a:prstGeom>
            <a:solidFill>
              <a:srgbClr val="92D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Flecha arriba 6"/>
            <p:cNvSpPr/>
            <p:nvPr/>
          </p:nvSpPr>
          <p:spPr>
            <a:xfrm>
              <a:off x="4356847" y="1640541"/>
              <a:ext cx="645459" cy="3402106"/>
            </a:xfrm>
            <a:prstGeom prst="upArrow">
              <a:avLst/>
            </a:prstGeom>
            <a:solidFill>
              <a:srgbClr val="99FF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9469716" y="1873565"/>
              <a:ext cx="682811" cy="3420152"/>
            </a:xfrm>
            <a:prstGeom prst="rect">
              <a:avLst/>
            </a:prstGeom>
          </p:spPr>
        </p:pic>
        <p:sp>
          <p:nvSpPr>
            <p:cNvPr id="9" name="CuadroTexto 8"/>
            <p:cNvSpPr txBox="1"/>
            <p:nvPr/>
          </p:nvSpPr>
          <p:spPr>
            <a:xfrm rot="16200000">
              <a:off x="3718544" y="3057944"/>
              <a:ext cx="1922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OPORTUNIDADES </a:t>
              </a:r>
              <a:endPara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 rot="5400000">
              <a:off x="9195886" y="324564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AMENAZAS</a:t>
              </a:r>
              <a:endPara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Conector recto 11"/>
            <p:cNvCxnSpPr/>
            <p:nvPr/>
          </p:nvCxnSpPr>
          <p:spPr>
            <a:xfrm>
              <a:off x="7379444" y="1902376"/>
              <a:ext cx="0" cy="4424083"/>
            </a:xfrm>
            <a:prstGeom prst="line">
              <a:avLst/>
            </a:prstGeom>
            <a:ln w="5715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139" y="769785"/>
              <a:ext cx="1144121" cy="1144121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4997692" y="1803160"/>
              <a:ext cx="2381752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b="1" dirty="0" smtClean="0"/>
                <a:t>*Cambios demográficos:</a:t>
              </a:r>
            </a:p>
            <a:p>
              <a:r>
                <a:rPr lang="es-CO" sz="1400" dirty="0" smtClean="0"/>
                <a:t>Población en adicción activa.</a:t>
              </a:r>
            </a:p>
            <a:p>
              <a:r>
                <a:rPr lang="es-CO" sz="1400" b="1" dirty="0" smtClean="0"/>
                <a:t>*Alianzas estratégicas:</a:t>
              </a:r>
            </a:p>
            <a:p>
              <a:r>
                <a:rPr lang="es-CO" sz="1400" dirty="0" smtClean="0"/>
                <a:t>Instituciones oficiales, Empresas, </a:t>
              </a:r>
            </a:p>
            <a:p>
              <a:r>
                <a:rPr lang="es-CO" sz="1400" dirty="0" smtClean="0"/>
                <a:t>Instituciones educativas, Organizaciones sociales</a:t>
              </a:r>
            </a:p>
            <a:p>
              <a:r>
                <a:rPr lang="es-CO" sz="1400" dirty="0" smtClean="0"/>
                <a:t>y no gubernamentales. </a:t>
              </a:r>
            </a:p>
            <a:p>
              <a:r>
                <a:rPr lang="es-CO" sz="1400" b="1" dirty="0" smtClean="0"/>
                <a:t>*Estrategias digitales:</a:t>
              </a:r>
            </a:p>
            <a:p>
              <a:r>
                <a:rPr lang="es-CO" sz="1400" dirty="0" smtClean="0"/>
                <a:t>Posicionamiento en redes sociales.</a:t>
              </a:r>
            </a:p>
            <a:p>
              <a:r>
                <a:rPr lang="es-CO" sz="1400" b="1" dirty="0" smtClean="0"/>
                <a:t>*Cooperación en el sector solidario.</a:t>
              </a:r>
              <a:r>
                <a:rPr lang="es-CO" sz="1400" dirty="0" smtClean="0"/>
                <a:t>.</a:t>
              </a:r>
            </a:p>
            <a:p>
              <a:r>
                <a:rPr lang="es-CO" sz="1400" b="1" dirty="0" smtClean="0"/>
                <a:t>*Posicionamiento de la imagen de la Fundación.</a:t>
              </a:r>
            </a:p>
            <a:p>
              <a:r>
                <a:rPr lang="es-CO" sz="1400" b="1" dirty="0" smtClean="0"/>
                <a:t>*Apoyo de organizaciones nacionales e internacionales.</a:t>
              </a:r>
            </a:p>
            <a:p>
              <a:r>
                <a:rPr lang="es-CO" sz="1400" b="1" dirty="0" smtClean="0"/>
                <a:t>*Cambio de Régimen Tributario:</a:t>
              </a:r>
            </a:p>
            <a:p>
              <a:r>
                <a:rPr lang="es-CO" sz="1400" b="1" dirty="0" smtClean="0"/>
                <a:t>P</a:t>
              </a:r>
              <a:r>
                <a:rPr lang="es-CO" sz="1400" dirty="0" smtClean="0"/>
                <a:t>ara acceder a donaciones por Certificados de donación.</a:t>
              </a:r>
              <a:endParaRPr lang="es-CO" sz="1400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7521798" y="1839078"/>
              <a:ext cx="2133188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b="1" dirty="0" smtClean="0"/>
                <a:t>*Termine el préstamo del terreno donde funciona la Fundación.</a:t>
              </a:r>
            </a:p>
            <a:p>
              <a:r>
                <a:rPr lang="es-CO" sz="1400" b="1" dirty="0" smtClean="0"/>
                <a:t>*Expectativas económicas que supongan una limitación en las donaciones.</a:t>
              </a:r>
            </a:p>
            <a:p>
              <a:r>
                <a:rPr lang="es-CO" sz="1400" b="1" dirty="0" smtClean="0"/>
                <a:t>*Competencia por la captación de recursos.</a:t>
              </a:r>
            </a:p>
            <a:p>
              <a:r>
                <a:rPr lang="es-CO" sz="1400" b="1" dirty="0" smtClean="0"/>
                <a:t>*Presión de sectores de la comunidad por la falta o ausencia o mala información respecto a las adicciones.</a:t>
              </a:r>
            </a:p>
            <a:p>
              <a:r>
                <a:rPr lang="es-CO" sz="1400" b="1" dirty="0" smtClean="0"/>
                <a:t>*Falta de visibilidad interés de la agenda  política y económica de los entes gubernamentales por las entidades sin ánimo de lucro. </a:t>
              </a:r>
              <a:endParaRPr lang="es-CO" sz="1400" b="1" dirty="0"/>
            </a:p>
          </p:txBody>
        </p:sp>
      </p:grpSp>
      <p:sp>
        <p:nvSpPr>
          <p:cNvPr id="16" name="CuadroTexto 15"/>
          <p:cNvSpPr txBox="1"/>
          <p:nvPr/>
        </p:nvSpPr>
        <p:spPr>
          <a:xfrm>
            <a:off x="3839695" y="111143"/>
            <a:ext cx="499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ANALISIS DOFA DE LA </a:t>
            </a:r>
            <a:r>
              <a:rPr lang="es-CO" b="1" dirty="0" smtClean="0"/>
              <a:t>FUNDACIÓN VEN Y REVIVE.</a:t>
            </a:r>
            <a:endParaRPr lang="es-CO" b="1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833" y="1163829"/>
            <a:ext cx="5809992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7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/>
          <p:cNvGrpSpPr/>
          <p:nvPr/>
        </p:nvGrpSpPr>
        <p:grpSpPr>
          <a:xfrm>
            <a:off x="1963272" y="1264024"/>
            <a:ext cx="9110382" cy="5415339"/>
            <a:chOff x="1963272" y="1264024"/>
            <a:chExt cx="9110382" cy="5415339"/>
          </a:xfrm>
        </p:grpSpPr>
        <p:sp>
          <p:nvSpPr>
            <p:cNvPr id="21" name="Rectángulo redondeado 20"/>
            <p:cNvSpPr/>
            <p:nvPr/>
          </p:nvSpPr>
          <p:spPr>
            <a:xfrm>
              <a:off x="1963272" y="1264024"/>
              <a:ext cx="8942294" cy="5378823"/>
            </a:xfrm>
            <a:prstGeom prst="roundRect">
              <a:avLst/>
            </a:prstGeom>
            <a:solidFill>
              <a:srgbClr val="92D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23" name="Conector recto 22"/>
            <p:cNvCxnSpPr>
              <a:stCxn id="21" idx="0"/>
              <a:endCxn id="21" idx="2"/>
            </p:cNvCxnSpPr>
            <p:nvPr/>
          </p:nvCxnSpPr>
          <p:spPr>
            <a:xfrm>
              <a:off x="6434419" y="1264024"/>
              <a:ext cx="0" cy="5378823"/>
            </a:xfrm>
            <a:prstGeom prst="line">
              <a:avLst/>
            </a:prstGeom>
            <a:ln w="3810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>
              <a:stCxn id="21" idx="1"/>
              <a:endCxn id="21" idx="3"/>
            </p:cNvCxnSpPr>
            <p:nvPr/>
          </p:nvCxnSpPr>
          <p:spPr>
            <a:xfrm>
              <a:off x="1963272" y="3953436"/>
              <a:ext cx="8942294" cy="0"/>
            </a:xfrm>
            <a:prstGeom prst="line">
              <a:avLst/>
            </a:prstGeom>
            <a:ln w="3810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6434419" y="1401360"/>
              <a:ext cx="463923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EDUCACIÓN</a:t>
              </a:r>
            </a:p>
            <a:p>
              <a:pPr algn="ctr"/>
              <a:r>
                <a:rPr lang="es-CO" sz="1400" dirty="0" smtClean="0"/>
                <a:t>La Fundación  Ven y Revive tiene la certeza que </a:t>
              </a:r>
            </a:p>
            <a:p>
              <a:pPr algn="ctr"/>
              <a:r>
                <a:rPr lang="es-CO" sz="1400" dirty="0" smtClean="0"/>
                <a:t>a través de La educación se pueden transformar las mentalidades y los comportamientos con conocimiento, actitudes y valores que generen una nueva cultura</a:t>
              </a:r>
            </a:p>
            <a:p>
              <a:pPr algn="ctr"/>
              <a:r>
                <a:rPr lang="es-CO" sz="1400" dirty="0" smtClean="0"/>
                <a:t>promoviendo el desarrollo humano.</a:t>
              </a:r>
              <a:endParaRPr lang="es-CO" sz="1400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2304672" y="1411841"/>
              <a:ext cx="4151521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DESARROLLO SOCIAL</a:t>
              </a:r>
            </a:p>
            <a:p>
              <a:pPr algn="ctr"/>
              <a:r>
                <a:rPr lang="es-CO" sz="1400" dirty="0" smtClean="0"/>
                <a:t>La Fundación Ven y Revive busca mejorar la calidad </a:t>
              </a:r>
            </a:p>
            <a:p>
              <a:pPr algn="ctr"/>
              <a:r>
                <a:rPr lang="es-CO" sz="1400" dirty="0" smtClean="0"/>
                <a:t>de vida en la persona, en la familia y en la sociedad.</a:t>
              </a:r>
            </a:p>
            <a:p>
              <a:pPr algn="ctr"/>
              <a:r>
                <a:rPr lang="es-CO" sz="1400" dirty="0" smtClean="0"/>
                <a:t>Desarrollando programas y proyectos encaminados a </a:t>
              </a:r>
            </a:p>
            <a:p>
              <a:pPr algn="ctr"/>
              <a:r>
                <a:rPr lang="es-CO" sz="1400" dirty="0" smtClean="0"/>
                <a:t>fortalecer habilidades y competencias en las personas </a:t>
              </a:r>
            </a:p>
            <a:p>
              <a:pPr algn="ctr"/>
              <a:r>
                <a:rPr lang="es-CO" sz="1400" dirty="0" smtClean="0"/>
                <a:t>afectadas por la enfermedad de la adicción y su </a:t>
              </a:r>
            </a:p>
            <a:p>
              <a:pPr algn="ctr"/>
              <a:r>
                <a:rPr lang="es-CO" sz="1400" dirty="0"/>
                <a:t>e</a:t>
              </a:r>
              <a:r>
                <a:rPr lang="es-CO" sz="1400" dirty="0" smtClean="0"/>
                <a:t>ntorno promoviendo la inclusión social.</a:t>
              </a:r>
              <a:endParaRPr lang="es-CO" sz="1400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2203106" y="4955814"/>
              <a:ext cx="4253087" cy="1723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ALIANZAS</a:t>
              </a:r>
            </a:p>
            <a:p>
              <a:pPr algn="ctr"/>
              <a:r>
                <a:rPr lang="es-CO" sz="1400" dirty="0" smtClean="0"/>
                <a:t>A través de la cooperación se pueden unir esfuerzos, </a:t>
              </a:r>
            </a:p>
            <a:p>
              <a:pPr algn="ctr"/>
              <a:r>
                <a:rPr lang="es-CO" sz="1400" dirty="0"/>
                <a:t>r</a:t>
              </a:r>
              <a:r>
                <a:rPr lang="es-CO" sz="1400" dirty="0" smtClean="0"/>
                <a:t>ecursos y conocimientos, para trabajar en el servicio </a:t>
              </a:r>
            </a:p>
            <a:p>
              <a:pPr algn="ctr"/>
              <a:r>
                <a:rPr lang="es-CO" sz="1400" dirty="0" smtClean="0"/>
                <a:t>de la educación preventiva e intervención de</a:t>
              </a:r>
            </a:p>
            <a:p>
              <a:pPr algn="ctr"/>
              <a:r>
                <a:rPr lang="es-CO" sz="1400" dirty="0" smtClean="0"/>
                <a:t>seres humanos,  generando oportunidades e </a:t>
              </a:r>
            </a:p>
            <a:p>
              <a:pPr algn="ctr"/>
              <a:r>
                <a:rPr lang="es-CO" sz="1400" dirty="0" smtClean="0"/>
                <a:t>impulsándolos al autodesarrollo digno y libre.</a:t>
              </a:r>
            </a:p>
            <a:p>
              <a:endParaRPr lang="es-CO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6800852" y="5061976"/>
              <a:ext cx="3738282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ACCIÓN SOCIAL</a:t>
              </a:r>
            </a:p>
            <a:p>
              <a:pPr algn="ctr"/>
              <a:r>
                <a:rPr lang="es-CO" sz="1400" dirty="0" smtClean="0"/>
                <a:t>La Fundación Ven y Revive promueve el espíritu colectivo e individual,</a:t>
              </a:r>
            </a:p>
            <a:p>
              <a:pPr algn="ctr"/>
              <a:r>
                <a:rPr lang="es-CO" sz="1400" dirty="0"/>
                <a:t>a</a:t>
              </a:r>
              <a:r>
                <a:rPr lang="es-CO" sz="1400" dirty="0" smtClean="0"/>
                <a:t> través de la capacitación en valores universales para el servicio en propósitos superiores. </a:t>
              </a:r>
              <a:endParaRPr lang="es-CO" sz="1400" dirty="0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4997186" y="3084315"/>
              <a:ext cx="2923131" cy="1871499"/>
            </a:xfrm>
            <a:prstGeom prst="roundRect">
              <a:avLst/>
            </a:prstGeom>
            <a:ln w="38100">
              <a:solidFill>
                <a:srgbClr val="99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767" y="3155721"/>
              <a:ext cx="2053303" cy="2053303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5311424" y="3740002"/>
              <a:ext cx="2289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LÍNEAS ESTRATÉGICAS</a:t>
              </a:r>
              <a:endPara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24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037" y="4650985"/>
            <a:ext cx="1848113" cy="1958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320412"/>
            <a:ext cx="12191999" cy="25422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058" y="0"/>
            <a:ext cx="12193057" cy="25422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7" y="884745"/>
            <a:ext cx="2585619" cy="258561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837897" y="107507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Inicio</a:t>
            </a:r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7542052" y="1075074"/>
            <a:ext cx="10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Nosotros</a:t>
            </a: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780836" y="1086460"/>
            <a:ext cx="118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Programas</a:t>
            </a:r>
            <a:endParaRPr lang="es-CO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0733313" y="1086460"/>
            <a:ext cx="102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Contacto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51643" y="3362770"/>
            <a:ext cx="3018903" cy="369332"/>
          </a:xfrm>
          <a:prstGeom prst="rect">
            <a:avLst/>
          </a:prstGeom>
          <a:solidFill>
            <a:srgbClr val="077B1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ÚNETE AL PODER UNIVERSAL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050425" y="1075074"/>
            <a:ext cx="62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ESAL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3422669" y="2021923"/>
            <a:ext cx="8475442" cy="2852659"/>
          </a:xfrm>
          <a:prstGeom prst="rect">
            <a:avLst/>
          </a:prstGeom>
          <a:solidFill>
            <a:srgbClr val="00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15" y="2026771"/>
            <a:ext cx="7567055" cy="2852659"/>
          </a:xfrm>
          <a:prstGeom prst="rect">
            <a:avLst/>
          </a:prstGeom>
        </p:spPr>
      </p:pic>
      <p:sp>
        <p:nvSpPr>
          <p:cNvPr id="16" name="Flecha derecha 15"/>
          <p:cNvSpPr/>
          <p:nvPr/>
        </p:nvSpPr>
        <p:spPr>
          <a:xfrm flipH="1">
            <a:off x="10442110" y="3705699"/>
            <a:ext cx="805543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/>
          <p:cNvSpPr txBox="1"/>
          <p:nvPr/>
        </p:nvSpPr>
        <p:spPr>
          <a:xfrm>
            <a:off x="6908517" y="4129599"/>
            <a:ext cx="636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0" dirty="0" smtClean="0">
                <a:solidFill>
                  <a:srgbClr val="077B1D"/>
                </a:solidFill>
              </a:rPr>
              <a:t>.</a:t>
            </a:r>
            <a:endParaRPr lang="es-CO" sz="8000" dirty="0">
              <a:solidFill>
                <a:srgbClr val="077B1D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202405" y="4129599"/>
            <a:ext cx="4443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0" dirty="0">
                <a:solidFill>
                  <a:srgbClr val="077B1D"/>
                </a:solidFill>
              </a:rPr>
              <a:t>.</a:t>
            </a:r>
          </a:p>
          <a:p>
            <a:endParaRPr lang="es-CO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789957" y="4129599"/>
            <a:ext cx="4443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0" dirty="0">
                <a:solidFill>
                  <a:srgbClr val="077B1D"/>
                </a:solidFill>
              </a:rPr>
              <a:t>.</a:t>
            </a:r>
          </a:p>
          <a:p>
            <a:endParaRPr lang="es-CO" dirty="0"/>
          </a:p>
        </p:txBody>
      </p:sp>
      <p:sp>
        <p:nvSpPr>
          <p:cNvPr id="28" name="CuadroTexto 27"/>
          <p:cNvSpPr txBox="1"/>
          <p:nvPr/>
        </p:nvSpPr>
        <p:spPr>
          <a:xfrm>
            <a:off x="7490353" y="4129599"/>
            <a:ext cx="4443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0" dirty="0">
                <a:solidFill>
                  <a:srgbClr val="FFFF00"/>
                </a:solidFill>
              </a:rPr>
              <a:t>.</a:t>
            </a:r>
          </a:p>
          <a:p>
            <a:endParaRPr lang="es-CO" dirty="0"/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57" y="5566058"/>
            <a:ext cx="652352" cy="641914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381" y="5609624"/>
            <a:ext cx="541168" cy="527468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2" y="5555369"/>
            <a:ext cx="658393" cy="635979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691" y="4980805"/>
            <a:ext cx="1589865" cy="1357768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96" y="1189049"/>
            <a:ext cx="187949" cy="161663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260" y="5782806"/>
            <a:ext cx="742729" cy="675499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2355" y="4929818"/>
            <a:ext cx="743776" cy="676715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409" y="4482466"/>
            <a:ext cx="558488" cy="560636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1095835" y="4874582"/>
            <a:ext cx="1063575" cy="1002616"/>
            <a:chOff x="1095835" y="4874582"/>
            <a:chExt cx="1063575" cy="1002616"/>
          </a:xfrm>
        </p:grpSpPr>
        <p:sp>
          <p:nvSpPr>
            <p:cNvPr id="44" name="Elipse 43"/>
            <p:cNvSpPr/>
            <p:nvPr/>
          </p:nvSpPr>
          <p:spPr>
            <a:xfrm>
              <a:off x="1099775" y="4874582"/>
              <a:ext cx="1059635" cy="1002616"/>
            </a:xfrm>
            <a:prstGeom prst="ellipse">
              <a:avLst/>
            </a:prstGeom>
            <a:solidFill>
              <a:srgbClr val="077B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1095835" y="5066936"/>
              <a:ext cx="1057212" cy="59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dirty="0" smtClean="0">
                  <a:solidFill>
                    <a:schemeClr val="bg1"/>
                  </a:solidFill>
                </a:rPr>
                <a:t>Quiero </a:t>
              </a:r>
            </a:p>
            <a:p>
              <a:pPr algn="ctr"/>
              <a:r>
                <a:rPr lang="es-CO" b="1" dirty="0" smtClean="0">
                  <a:solidFill>
                    <a:schemeClr val="bg1"/>
                  </a:solidFill>
                </a:rPr>
                <a:t>DONAR</a:t>
              </a:r>
              <a:r>
                <a:rPr lang="es-CO" b="1" dirty="0" smtClean="0"/>
                <a:t> </a:t>
              </a:r>
              <a:endParaRPr lang="es-CO" b="1" dirty="0"/>
            </a:p>
          </p:txBody>
        </p:sp>
      </p:grpSp>
      <p:pic>
        <p:nvPicPr>
          <p:cNvPr id="46" name="Imagen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1555" y="4327904"/>
            <a:ext cx="560881" cy="560881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0477" y="5458393"/>
            <a:ext cx="743776" cy="67061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48756" y="1127418"/>
            <a:ext cx="743776" cy="670618"/>
          </a:xfrm>
          <a:prstGeom prst="rect">
            <a:avLst/>
          </a:prstGeom>
        </p:spPr>
      </p:pic>
      <p:sp>
        <p:nvSpPr>
          <p:cNvPr id="49" name="CuadroTexto 48"/>
          <p:cNvSpPr txBox="1"/>
          <p:nvPr/>
        </p:nvSpPr>
        <p:spPr>
          <a:xfrm>
            <a:off x="8642605" y="5201846"/>
            <a:ext cx="200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spc="300" dirty="0" smtClean="0"/>
              <a:t>Síguenos </a:t>
            </a:r>
            <a:endParaRPr lang="es-CO" sz="2400" b="1" spc="300" dirty="0"/>
          </a:p>
        </p:txBody>
      </p:sp>
    </p:spTree>
    <p:extLst>
      <p:ext uri="{BB962C8B-B14F-4D97-AF65-F5344CB8AC3E}">
        <p14:creationId xmlns:p14="http://schemas.microsoft.com/office/powerpoint/2010/main" val="422028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037805" y="1410789"/>
            <a:ext cx="2160000" cy="5220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4" y="2965941"/>
            <a:ext cx="2346771" cy="23467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94194" y="4085698"/>
            <a:ext cx="12191999" cy="25422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43" y="2965941"/>
            <a:ext cx="1458624" cy="186942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485259" y="3580515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Logo animado de la fundación </a:t>
            </a:r>
            <a:endParaRPr lang="es-CO" dirty="0"/>
          </a:p>
        </p:txBody>
      </p:sp>
      <p:sp>
        <p:nvSpPr>
          <p:cNvPr id="10" name="Flecha derecha 9"/>
          <p:cNvSpPr/>
          <p:nvPr/>
        </p:nvSpPr>
        <p:spPr>
          <a:xfrm>
            <a:off x="401774" y="2342897"/>
            <a:ext cx="1085850" cy="304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36276" y="5584187"/>
            <a:ext cx="1085182" cy="304826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 rot="5400000" flipH="1">
            <a:off x="4926649" y="3570558"/>
            <a:ext cx="219075" cy="44111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Botón de acción: Sonido 12">
            <a:hlinkClick r:id="" action="ppaction://noaction" highlightClick="1">
              <a:snd r:embed="rId6" name="applause.wav"/>
            </a:hlinkClick>
          </p:cNvPr>
          <p:cNvSpPr/>
          <p:nvPr/>
        </p:nvSpPr>
        <p:spPr>
          <a:xfrm>
            <a:off x="5681527" y="4975615"/>
            <a:ext cx="609056" cy="674193"/>
          </a:xfrm>
          <a:prstGeom prst="actionButtonSou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/>
          <p:cNvSpPr txBox="1"/>
          <p:nvPr/>
        </p:nvSpPr>
        <p:spPr>
          <a:xfrm>
            <a:off x="6616032" y="4969638"/>
            <a:ext cx="2802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IDENTIFICACION </a:t>
            </a:r>
          </a:p>
          <a:p>
            <a:r>
              <a:rPr lang="es-CO" dirty="0" smtClean="0"/>
              <a:t>SONORA DE LA FUNDACION</a:t>
            </a:r>
            <a:endParaRPr lang="es-CO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94054" y="1403341"/>
            <a:ext cx="12193057" cy="25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0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045473" y="1443522"/>
            <a:ext cx="2160000" cy="5220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97" y="1865828"/>
            <a:ext cx="901161" cy="901161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 flipH="1">
            <a:off x="1363508" y="2163189"/>
            <a:ext cx="753926" cy="3196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277582" y="4522638"/>
            <a:ext cx="1085182" cy="304826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16200000">
            <a:off x="5657859" y="923985"/>
            <a:ext cx="219075" cy="28735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/>
          <a:srcRect l="82079" t="-637" r="133" b="637"/>
          <a:stretch/>
        </p:blipFill>
        <p:spPr>
          <a:xfrm flipV="1">
            <a:off x="2036618" y="1451237"/>
            <a:ext cx="2168855" cy="2542252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3753975" y="2241731"/>
            <a:ext cx="263236" cy="172644"/>
            <a:chOff x="3770612" y="2337972"/>
            <a:chExt cx="263236" cy="172644"/>
          </a:xfrm>
        </p:grpSpPr>
        <p:cxnSp>
          <p:nvCxnSpPr>
            <p:cNvPr id="19" name="Conector recto 18"/>
            <p:cNvCxnSpPr/>
            <p:nvPr/>
          </p:nvCxnSpPr>
          <p:spPr>
            <a:xfrm>
              <a:off x="3770612" y="2337972"/>
              <a:ext cx="263236" cy="0"/>
            </a:xfrm>
            <a:prstGeom prst="line">
              <a:avLst/>
            </a:prstGeom>
            <a:ln w="28575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>
              <a:off x="3770612" y="2424293"/>
              <a:ext cx="263236" cy="0"/>
            </a:xfrm>
            <a:prstGeom prst="line">
              <a:avLst/>
            </a:prstGeom>
            <a:ln w="28575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>
              <a:off x="3770612" y="2510616"/>
              <a:ext cx="263236" cy="0"/>
            </a:xfrm>
            <a:prstGeom prst="line">
              <a:avLst/>
            </a:prstGeom>
            <a:ln w="28575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9852" y="2131766"/>
            <a:ext cx="416056" cy="39214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226919" y="26505"/>
            <a:ext cx="1420645" cy="2862322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s-CO" b="1" dirty="0" smtClean="0"/>
              <a:t>Nosotros</a:t>
            </a:r>
          </a:p>
          <a:p>
            <a:r>
              <a:rPr lang="es-CO" dirty="0" smtClean="0"/>
              <a:t>Historia</a:t>
            </a:r>
          </a:p>
          <a:p>
            <a:r>
              <a:rPr lang="es-CO" dirty="0" smtClean="0"/>
              <a:t>Misión </a:t>
            </a:r>
          </a:p>
          <a:p>
            <a:r>
              <a:rPr lang="es-CO" dirty="0" smtClean="0"/>
              <a:t>Visión </a:t>
            </a:r>
          </a:p>
          <a:p>
            <a:r>
              <a:rPr lang="es-CO" dirty="0" smtClean="0"/>
              <a:t>Valores </a:t>
            </a:r>
          </a:p>
          <a:p>
            <a:r>
              <a:rPr lang="es-CO" b="1" dirty="0" smtClean="0"/>
              <a:t>Programas</a:t>
            </a:r>
          </a:p>
          <a:p>
            <a:r>
              <a:rPr lang="es-CO" dirty="0" smtClean="0"/>
              <a:t>Prevención</a:t>
            </a:r>
          </a:p>
          <a:p>
            <a:r>
              <a:rPr lang="es-CO" dirty="0" smtClean="0"/>
              <a:t>Intervención </a:t>
            </a:r>
          </a:p>
          <a:p>
            <a:r>
              <a:rPr lang="es-CO" b="1" dirty="0" smtClean="0"/>
              <a:t>Contactos</a:t>
            </a:r>
          </a:p>
          <a:p>
            <a:r>
              <a:rPr lang="es-CO" b="1" dirty="0" smtClean="0"/>
              <a:t>ESAL</a:t>
            </a:r>
            <a:endParaRPr lang="es-CO" b="1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96" y="2598251"/>
            <a:ext cx="262970" cy="25876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18" y="2625650"/>
            <a:ext cx="209262" cy="20396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13" y="2586526"/>
            <a:ext cx="269436" cy="260263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2523225" y="2597807"/>
            <a:ext cx="1333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Síguenos</a:t>
            </a:r>
            <a:r>
              <a:rPr lang="es-CO" sz="1000" b="1" dirty="0" smtClean="0"/>
              <a:t> </a:t>
            </a:r>
            <a:endParaRPr lang="es-CO" sz="10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6048" y="2195953"/>
            <a:ext cx="371888" cy="33530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06" r="7839" b="27273"/>
          <a:stretch/>
        </p:blipFill>
        <p:spPr>
          <a:xfrm>
            <a:off x="2037276" y="2924002"/>
            <a:ext cx="2175864" cy="270775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62" y="2941235"/>
            <a:ext cx="3996916" cy="2690517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18" y="3693262"/>
            <a:ext cx="2167668" cy="817177"/>
          </a:xfrm>
          <a:prstGeom prst="rect">
            <a:avLst/>
          </a:prstGeom>
        </p:spPr>
      </p:pic>
      <p:sp>
        <p:nvSpPr>
          <p:cNvPr id="28" name="CuadroTexto 27"/>
          <p:cNvSpPr txBox="1"/>
          <p:nvPr/>
        </p:nvSpPr>
        <p:spPr>
          <a:xfrm>
            <a:off x="4652521" y="5803557"/>
            <a:ext cx="454053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s-CO" dirty="0" smtClean="0"/>
              <a:t>CHATEA CON NOSOTROS  Botón </a:t>
            </a:r>
            <a:r>
              <a:rPr lang="es-CO" sz="1400" dirty="0" smtClean="0"/>
              <a:t>WP EMPRESARIAL</a:t>
            </a:r>
            <a:endParaRPr lang="es-CO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72645">
            <a:off x="4130668" y="5768472"/>
            <a:ext cx="493080" cy="24654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85629" y="5168514"/>
            <a:ext cx="343194" cy="343194"/>
          </a:xfrm>
          <a:prstGeom prst="rect">
            <a:avLst/>
          </a:prstGeom>
        </p:spPr>
      </p:pic>
      <p:sp>
        <p:nvSpPr>
          <p:cNvPr id="32" name="CuadroTexto 31"/>
          <p:cNvSpPr txBox="1"/>
          <p:nvPr/>
        </p:nvSpPr>
        <p:spPr>
          <a:xfrm>
            <a:off x="1939142" y="657271"/>
            <a:ext cx="4156138" cy="369332"/>
          </a:xfrm>
          <a:prstGeom prst="rect">
            <a:avLst/>
          </a:prstGeom>
          <a:noFill/>
          <a:ln>
            <a:solidFill>
              <a:srgbClr val="077B1D"/>
            </a:solidFill>
          </a:ln>
        </p:spPr>
        <p:txBody>
          <a:bodyPr wrap="none" rtlCol="0">
            <a:spAutoFit/>
          </a:bodyPr>
          <a:lstStyle/>
          <a:p>
            <a:r>
              <a:rPr lang="es-CO" dirty="0" smtClean="0"/>
              <a:t>DESPLIEGUE DEL BOTÓN DE DONACIONES </a:t>
            </a:r>
            <a:endParaRPr lang="es-CO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2884003" y="1400012"/>
            <a:ext cx="886753" cy="300534"/>
          </a:xfrm>
          <a:prstGeom prst="rect">
            <a:avLst/>
          </a:prstGeom>
        </p:spPr>
      </p:pic>
      <p:sp>
        <p:nvSpPr>
          <p:cNvPr id="34" name="CuadroTexto 33"/>
          <p:cNvSpPr txBox="1"/>
          <p:nvPr/>
        </p:nvSpPr>
        <p:spPr>
          <a:xfrm>
            <a:off x="5467514" y="4472631"/>
            <a:ext cx="906017" cy="369332"/>
          </a:xfrm>
          <a:prstGeom prst="rect">
            <a:avLst/>
          </a:prstGeom>
          <a:noFill/>
          <a:ln>
            <a:solidFill>
              <a:srgbClr val="077B1D"/>
            </a:solidFill>
          </a:ln>
        </p:spPr>
        <p:txBody>
          <a:bodyPr wrap="none" rtlCol="0">
            <a:spAutoFit/>
          </a:bodyPr>
          <a:lstStyle/>
          <a:p>
            <a:r>
              <a:rPr lang="es-CO" dirty="0" smtClean="0"/>
              <a:t>Galería </a:t>
            </a:r>
            <a:endParaRPr lang="es-CO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1765032" y="5013503"/>
            <a:ext cx="560881" cy="560881"/>
          </a:xfrm>
          <a:prstGeom prst="rect">
            <a:avLst/>
          </a:prstGeom>
        </p:spPr>
      </p:pic>
      <p:sp>
        <p:nvSpPr>
          <p:cNvPr id="36" name="CuadroTexto 35"/>
          <p:cNvSpPr txBox="1"/>
          <p:nvPr/>
        </p:nvSpPr>
        <p:spPr>
          <a:xfrm>
            <a:off x="133444" y="2162521"/>
            <a:ext cx="1134028" cy="307777"/>
          </a:xfrm>
          <a:prstGeom prst="rect">
            <a:avLst/>
          </a:prstGeom>
          <a:noFill/>
          <a:ln>
            <a:solidFill>
              <a:srgbClr val="077B1D"/>
            </a:solidFill>
          </a:ln>
        </p:spPr>
        <p:txBody>
          <a:bodyPr wrap="none" rtlCol="0">
            <a:spAutoFit/>
          </a:bodyPr>
          <a:lstStyle/>
          <a:p>
            <a:r>
              <a:rPr lang="es-CO" sz="1400" dirty="0" smtClean="0"/>
              <a:t>Cabezote fijo</a:t>
            </a:r>
            <a:endParaRPr lang="es-CO" sz="1400" dirty="0"/>
          </a:p>
        </p:txBody>
      </p:sp>
      <p:cxnSp>
        <p:nvCxnSpPr>
          <p:cNvPr id="31" name="Conector recto 30"/>
          <p:cNvCxnSpPr>
            <a:endCxn id="8" idx="3"/>
          </p:cNvCxnSpPr>
          <p:nvPr/>
        </p:nvCxnSpPr>
        <p:spPr>
          <a:xfrm>
            <a:off x="2045473" y="5726338"/>
            <a:ext cx="2167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117434" y="5820924"/>
            <a:ext cx="89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u="sng" dirty="0" smtClean="0"/>
              <a:t>HISTORIA</a:t>
            </a:r>
            <a:endParaRPr lang="es-CO" sz="1400" b="1" u="sng" dirty="0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28" y="2958469"/>
            <a:ext cx="3793885" cy="26732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65349" y="5492320"/>
            <a:ext cx="547791" cy="46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5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045473" y="1443522"/>
            <a:ext cx="2160000" cy="5220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97" y="1865828"/>
            <a:ext cx="901161" cy="9011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82079" t="-637" r="133" b="637"/>
          <a:stretch/>
        </p:blipFill>
        <p:spPr>
          <a:xfrm flipV="1">
            <a:off x="2036618" y="1451237"/>
            <a:ext cx="2168855" cy="2542252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3753975" y="2241731"/>
            <a:ext cx="263236" cy="172644"/>
            <a:chOff x="3770612" y="2337972"/>
            <a:chExt cx="263236" cy="172644"/>
          </a:xfrm>
        </p:grpSpPr>
        <p:cxnSp>
          <p:nvCxnSpPr>
            <p:cNvPr id="9" name="Conector recto 8"/>
            <p:cNvCxnSpPr/>
            <p:nvPr/>
          </p:nvCxnSpPr>
          <p:spPr>
            <a:xfrm>
              <a:off x="3770612" y="2337972"/>
              <a:ext cx="263236" cy="0"/>
            </a:xfrm>
            <a:prstGeom prst="line">
              <a:avLst/>
            </a:prstGeom>
            <a:ln w="28575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>
              <a:off x="3770612" y="2424293"/>
              <a:ext cx="263236" cy="0"/>
            </a:xfrm>
            <a:prstGeom prst="line">
              <a:avLst/>
            </a:prstGeom>
            <a:ln w="28575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>
            <a:xfrm>
              <a:off x="3770612" y="2510616"/>
              <a:ext cx="263236" cy="0"/>
            </a:xfrm>
            <a:prstGeom prst="line">
              <a:avLst/>
            </a:prstGeom>
            <a:ln w="28575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9852" y="2131766"/>
            <a:ext cx="416056" cy="39214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96" y="2598251"/>
            <a:ext cx="262970" cy="25876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18" y="2625650"/>
            <a:ext cx="209262" cy="20396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13" y="2586526"/>
            <a:ext cx="269436" cy="260263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2523225" y="2597807"/>
            <a:ext cx="1333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Síguenos</a:t>
            </a:r>
            <a:r>
              <a:rPr lang="es-CO" sz="1000" b="1" dirty="0" smtClean="0"/>
              <a:t> </a:t>
            </a:r>
            <a:endParaRPr lang="es-CO" sz="1000" b="1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317" y="3783845"/>
            <a:ext cx="547926" cy="494032"/>
          </a:xfrm>
          <a:prstGeom prst="rect">
            <a:avLst/>
          </a:prstGeom>
        </p:spPr>
      </p:pic>
      <p:cxnSp>
        <p:nvCxnSpPr>
          <p:cNvPr id="23" name="Conector recto 22"/>
          <p:cNvCxnSpPr>
            <a:endCxn id="25" idx="3"/>
          </p:cNvCxnSpPr>
          <p:nvPr/>
        </p:nvCxnSpPr>
        <p:spPr>
          <a:xfrm>
            <a:off x="2045473" y="5726338"/>
            <a:ext cx="2167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47"/>
          <a:stretch/>
        </p:blipFill>
        <p:spPr>
          <a:xfrm>
            <a:off x="8921287" y="2881662"/>
            <a:ext cx="1535930" cy="2835968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89" r="32473"/>
          <a:stretch/>
        </p:blipFill>
        <p:spPr>
          <a:xfrm>
            <a:off x="7048788" y="2866767"/>
            <a:ext cx="1804412" cy="2843844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r="12743"/>
          <a:stretch/>
        </p:blipFill>
        <p:spPr>
          <a:xfrm>
            <a:off x="5304301" y="2874643"/>
            <a:ext cx="1676400" cy="2842987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46" y="2880731"/>
            <a:ext cx="1473714" cy="2836899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85629" y="5168514"/>
            <a:ext cx="343194" cy="34319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65349" y="5492320"/>
            <a:ext cx="547791" cy="468036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1906" y="4130992"/>
            <a:ext cx="1085182" cy="30482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1765032" y="5013503"/>
            <a:ext cx="560881" cy="560881"/>
          </a:xfrm>
          <a:prstGeom prst="rect">
            <a:avLst/>
          </a:prstGeom>
        </p:spPr>
      </p:pic>
      <p:sp>
        <p:nvSpPr>
          <p:cNvPr id="32" name="CuadroTexto 31"/>
          <p:cNvSpPr txBox="1"/>
          <p:nvPr/>
        </p:nvSpPr>
        <p:spPr>
          <a:xfrm>
            <a:off x="6788727" y="645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37" name="Grupo 36"/>
          <p:cNvGrpSpPr/>
          <p:nvPr/>
        </p:nvGrpSpPr>
        <p:grpSpPr>
          <a:xfrm>
            <a:off x="2117529" y="2885713"/>
            <a:ext cx="1680392" cy="2843844"/>
            <a:chOff x="10157144" y="1345067"/>
            <a:chExt cx="1680392" cy="2843844"/>
          </a:xfrm>
        </p:grpSpPr>
        <p:sp>
          <p:nvSpPr>
            <p:cNvPr id="24" name="CuadroTexto 23"/>
            <p:cNvSpPr txBox="1"/>
            <p:nvPr/>
          </p:nvSpPr>
          <p:spPr>
            <a:xfrm>
              <a:off x="10157144" y="3039382"/>
              <a:ext cx="16803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 smtClean="0"/>
                <a:t>UN SUEÑO </a:t>
              </a:r>
              <a:r>
                <a:rPr lang="es-CO" sz="1400" b="1" dirty="0"/>
                <a:t>DE ESPERANZA Y </a:t>
              </a:r>
              <a:r>
                <a:rPr lang="es-CO" sz="1400" b="1" dirty="0" smtClean="0"/>
                <a:t>TRANSFORMACIÓN SOCIAL </a:t>
              </a:r>
              <a:endParaRPr lang="es-CO" sz="1400" b="1" dirty="0"/>
            </a:p>
          </p:txBody>
        </p:sp>
        <p:sp>
          <p:nvSpPr>
            <p:cNvPr id="33" name="Rectángulo 32"/>
            <p:cNvSpPr/>
            <p:nvPr/>
          </p:nvSpPr>
          <p:spPr>
            <a:xfrm>
              <a:off x="10204758" y="1345067"/>
              <a:ext cx="1535930" cy="2843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10685714" y="3876972"/>
              <a:ext cx="697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00CC00"/>
                  </a:solidFill>
                </a:rPr>
                <a:t>(</a:t>
              </a:r>
              <a:r>
                <a:rPr lang="es-CO" sz="1100" dirty="0" smtClean="0">
                  <a:solidFill>
                    <a:srgbClr val="00CC00"/>
                  </a:solidFill>
                </a:rPr>
                <a:t>LEER</a:t>
              </a:r>
              <a:r>
                <a:rPr lang="es-CO" sz="1400" dirty="0" smtClean="0">
                  <a:solidFill>
                    <a:srgbClr val="00CC00"/>
                  </a:solidFill>
                </a:rPr>
                <a:t> +)</a:t>
              </a:r>
              <a:endParaRPr lang="es-CO" sz="1400" dirty="0">
                <a:solidFill>
                  <a:srgbClr val="00CC00"/>
                </a:solidFill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2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248224" y="1790171"/>
              <a:ext cx="1399680" cy="1399680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10247038" y="1418211"/>
              <a:ext cx="893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b="1" u="sng" dirty="0"/>
                <a:t>HISTORIA</a:t>
              </a:r>
            </a:p>
          </p:txBody>
        </p:sp>
      </p:grpSp>
      <p:pic>
        <p:nvPicPr>
          <p:cNvPr id="38" name="Imagen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4368798">
            <a:off x="2845384" y="5689346"/>
            <a:ext cx="332778" cy="240340"/>
          </a:xfrm>
          <a:prstGeom prst="rect">
            <a:avLst/>
          </a:prstGeom>
        </p:spPr>
      </p:pic>
      <p:sp>
        <p:nvSpPr>
          <p:cNvPr id="39" name="CuadroTexto 38"/>
          <p:cNvSpPr txBox="1"/>
          <p:nvPr/>
        </p:nvSpPr>
        <p:spPr>
          <a:xfrm>
            <a:off x="2169757" y="5917598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u="sng" dirty="0" smtClean="0"/>
              <a:t>MISIÓN</a:t>
            </a:r>
            <a:endParaRPr lang="es-CO" sz="1400" b="1" u="sng" dirty="0"/>
          </a:p>
        </p:txBody>
      </p:sp>
    </p:spTree>
    <p:extLst>
      <p:ext uri="{BB962C8B-B14F-4D97-AF65-F5344CB8AC3E}">
        <p14:creationId xmlns:p14="http://schemas.microsoft.com/office/powerpoint/2010/main" val="88697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1082" y="194319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CO" dirty="0"/>
              <a:t>L</a:t>
            </a:r>
            <a:r>
              <a:rPr lang="es-CO" dirty="0" smtClean="0"/>
              <a:t>a Fundación Ven y Revive se dedica a la prevención e intervención en adicciones, promoviendo una vida saludable en todos los segmentos de la población. </a:t>
            </a:r>
          </a:p>
          <a:p>
            <a:pPr marL="0" indent="0" algn="ctr">
              <a:buNone/>
            </a:pPr>
            <a:r>
              <a:rPr lang="es-CO" dirty="0" smtClean="0"/>
              <a:t>A través de la educación, sensibiliza a la comunidad sobre los riesgos de las adicciones e implementa un enfoque humanista en la intervención, que fomente la autoconciencia y los valores universales que facilitan la reintegración social.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5256684" y="1100837"/>
            <a:ext cx="24112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MISIÓN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647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666750" y="2152650"/>
            <a:ext cx="11125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L</a:t>
            </a:r>
            <a:r>
              <a:rPr lang="es-CO" sz="2800" dirty="0" smtClean="0"/>
              <a:t>a Fundación Ven y Revive, al año 2027 será una comunidad sólida y auto sostenible, basada en valores fundamentales, un referente en la educación preventiva </a:t>
            </a:r>
            <a:r>
              <a:rPr lang="es-CO" sz="2800" dirty="0"/>
              <a:t>e</a:t>
            </a:r>
            <a:r>
              <a:rPr lang="es-CO" sz="2800" dirty="0" smtClean="0"/>
              <a:t> intervención directa en el consumo de sustancias psicoactivas. Comprometida en ofrecer soluciones efectivas para la recuperación de personas afectadas por la adicción, promoviendo un cambio duradero y positivo en sus vidas y en la sociedad.</a:t>
            </a:r>
            <a:endParaRPr lang="es-CO" sz="2800" dirty="0"/>
          </a:p>
        </p:txBody>
      </p:sp>
      <p:sp>
        <p:nvSpPr>
          <p:cNvPr id="8" name="Rectángulo 7"/>
          <p:cNvSpPr/>
          <p:nvPr/>
        </p:nvSpPr>
        <p:spPr>
          <a:xfrm>
            <a:off x="5167197" y="1277075"/>
            <a:ext cx="22140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VISIÓN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7" y="-833487"/>
            <a:ext cx="11125199" cy="25483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32" y="6186779"/>
            <a:ext cx="11125198" cy="25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6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33" y="1380320"/>
            <a:ext cx="4682134" cy="468213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029536" y="380889"/>
            <a:ext cx="2446440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HONESTIDAD</a:t>
            </a:r>
            <a:endParaRPr lang="es-E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602405" y="2698031"/>
            <a:ext cx="1988238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IGUALDAD</a:t>
            </a:r>
            <a:endParaRPr lang="es-E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903106" y="5770067"/>
            <a:ext cx="4699299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RESPONSABILIDAD SOCIAL</a:t>
            </a:r>
            <a:endParaRPr lang="es-E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100433" y="2698031"/>
            <a:ext cx="1802673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LIBERTAD</a:t>
            </a:r>
            <a:endParaRPr lang="es-E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55377">
            <a:off x="7893462" y="3420993"/>
            <a:ext cx="3406126" cy="274276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17565">
            <a:off x="2092897" y="-54159"/>
            <a:ext cx="2993395" cy="301712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405430">
            <a:off x="1416828" y="2859779"/>
            <a:ext cx="3334801" cy="386519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947681">
            <a:off x="7161702" y="-355985"/>
            <a:ext cx="3438442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5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79" y="1498615"/>
            <a:ext cx="4681930" cy="468193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122081" y="1212172"/>
            <a:ext cx="307045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PROYECTO DE VIDA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065254" y="419658"/>
            <a:ext cx="1972784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UNIVERSO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388213" y="2409453"/>
            <a:ext cx="4478790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TRASCENDENCIA ESPIRITUAL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26847" y="1759550"/>
            <a:ext cx="2714461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AUTODISCIPLINA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312401" y="4812100"/>
            <a:ext cx="213186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DECADENCIA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065976" y="3562966"/>
            <a:ext cx="193559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ESPERANZA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4545148" y="6241483"/>
            <a:ext cx="183986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7B1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VOLUNTAD</a:t>
            </a:r>
            <a:endParaRPr lang="es-E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7B1D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1" b="89222" l="1329" r="973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5918" y="2590614"/>
            <a:ext cx="2390838" cy="103661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41003">
            <a:off x="6121936" y="1553941"/>
            <a:ext cx="1991907" cy="110614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112940">
            <a:off x="5262007" y="1027725"/>
            <a:ext cx="913453" cy="507258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943343">
            <a:off x="2223529" y="3502730"/>
            <a:ext cx="2734991" cy="151879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185" y="3606734"/>
            <a:ext cx="2389408" cy="13268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850742">
            <a:off x="2985046" y="1514982"/>
            <a:ext cx="2682285" cy="121861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68174">
            <a:off x="4150512" y="5369470"/>
            <a:ext cx="1160766" cy="88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5000</TotalTime>
  <Words>598</Words>
  <Application>Microsoft Office PowerPoint</Application>
  <PresentationFormat>Panorámica</PresentationFormat>
  <Paragraphs>133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147</cp:revision>
  <dcterms:created xsi:type="dcterms:W3CDTF">2024-10-03T15:50:25Z</dcterms:created>
  <dcterms:modified xsi:type="dcterms:W3CDTF">2025-07-31T02:01:50Z</dcterms:modified>
</cp:coreProperties>
</file>